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handoutMasterIdLst>
    <p:handoutMasterId r:id="rId15"/>
  </p:handoutMasterIdLst>
  <p:sldIdLst>
    <p:sldId id="257" r:id="rId2"/>
    <p:sldId id="258" r:id="rId3"/>
    <p:sldId id="256" r:id="rId4"/>
    <p:sldId id="260" r:id="rId5"/>
    <p:sldId id="261" r:id="rId6"/>
    <p:sldId id="259"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24" autoAdjust="0"/>
  </p:normalViewPr>
  <p:slideViewPr>
    <p:cSldViewPr>
      <p:cViewPr>
        <p:scale>
          <a:sx n="75" d="100"/>
          <a:sy n="75" d="100"/>
        </p:scale>
        <p:origin x="-1236" y="15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F1E5E1B-4C4D-4089-94C8-3DBFDF0A990B}" type="datetimeFigureOut">
              <a:rPr lang="en-US" smtClean="0"/>
              <a:t>10/17/2011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2BB6288-68A1-43B2-84EC-C7E599B56C2B}"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A4A8975A-EAC2-4039-9EC8-B0DB400E82E7}" type="datetimeFigureOut">
              <a:rPr lang="en-US" smtClean="0"/>
              <a:pPr/>
              <a:t>10/17/2011</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EA721259-0D2C-4D61-975E-ADF262CA02D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4A8975A-EAC2-4039-9EC8-B0DB400E82E7}" type="datetimeFigureOut">
              <a:rPr lang="en-US" smtClean="0"/>
              <a:pPr/>
              <a:t>10/17/2011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A721259-0D2C-4D61-975E-ADF262CA02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4A8975A-EAC2-4039-9EC8-B0DB400E82E7}" type="datetimeFigureOut">
              <a:rPr lang="en-US" smtClean="0"/>
              <a:pPr/>
              <a:t>10/17/2011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A721259-0D2C-4D61-975E-ADF262CA02D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A4A8975A-EAC2-4039-9EC8-B0DB400E82E7}" type="datetimeFigureOut">
              <a:rPr lang="en-US" smtClean="0"/>
              <a:pPr/>
              <a:t>10/17/2011</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EA721259-0D2C-4D61-975E-ADF262CA02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A4A8975A-EAC2-4039-9EC8-B0DB400E82E7}" type="datetimeFigureOut">
              <a:rPr lang="en-US" smtClean="0"/>
              <a:pPr/>
              <a:t>10/17/2011</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EA721259-0D2C-4D61-975E-ADF262CA02D3}"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A4A8975A-EAC2-4039-9EC8-B0DB400E82E7}" type="datetimeFigureOut">
              <a:rPr lang="en-US" smtClean="0"/>
              <a:pPr/>
              <a:t>10/17/2011</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EA721259-0D2C-4D61-975E-ADF262CA02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A4A8975A-EAC2-4039-9EC8-B0DB400E82E7}" type="datetimeFigureOut">
              <a:rPr lang="en-US" smtClean="0"/>
              <a:pPr/>
              <a:t>10/17/2011</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EA721259-0D2C-4D61-975E-ADF262CA02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4A8975A-EAC2-4039-9EC8-B0DB400E82E7}" type="datetimeFigureOut">
              <a:rPr lang="en-US" smtClean="0"/>
              <a:pPr/>
              <a:t>10/17/2011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A721259-0D2C-4D61-975E-ADF262CA02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A4A8975A-EAC2-4039-9EC8-B0DB400E82E7}" type="datetimeFigureOut">
              <a:rPr lang="en-US" smtClean="0"/>
              <a:pPr/>
              <a:t>10/17/2011</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EA721259-0D2C-4D61-975E-ADF262CA02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A4A8975A-EAC2-4039-9EC8-B0DB400E82E7}" type="datetimeFigureOut">
              <a:rPr lang="en-US" smtClean="0"/>
              <a:pPr/>
              <a:t>10/17/2011</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EA721259-0D2C-4D61-975E-ADF262CA02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A4A8975A-EAC2-4039-9EC8-B0DB400E82E7}" type="datetimeFigureOut">
              <a:rPr lang="en-US" smtClean="0"/>
              <a:pPr/>
              <a:t>10/17/2011</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EA721259-0D2C-4D61-975E-ADF262CA02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4A8975A-EAC2-4039-9EC8-B0DB400E82E7}" type="datetimeFigureOut">
              <a:rPr lang="en-US" smtClean="0"/>
              <a:pPr/>
              <a:t>10/17/2011</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EA721259-0D2C-4D61-975E-ADF262CA02D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imgres?q=student+anxiety&amp;um=1&amp;hl=en&amp;qscrl=1&amp;nord=1&amp;rlz=1T4ADSA_enUS421US423&amp;biw=1093&amp;bih=418&amp;tbm=isch&amp;tbnid=1h0f86VnMHFd-M:&amp;imgrefurl=http://www.paris-counseling.com/students.html&amp;docid=z5VjV5Eagii-8M&amp;imgurl=http://www.paris-counseling.com/images/AnxiousFemale.jpg&amp;w=425&amp;h=282&amp;ei=7hCaTu_eB4Tj0QHB_JywDg&amp;zoom=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lCfmJCSAG70"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85800"/>
            <a:ext cx="9829800" cy="4343400"/>
          </a:xfrm>
        </p:spPr>
        <p:txBody>
          <a:bodyPr>
            <a:noAutofit/>
          </a:bodyPr>
          <a:lstStyle/>
          <a:p>
            <a:pPr algn="ctr"/>
            <a:r>
              <a:rPr lang="en-US" sz="6000" b="1" dirty="0" smtClean="0"/>
              <a:t> </a:t>
            </a:r>
            <a:r>
              <a:rPr lang="en-US" sz="5400" b="1" dirty="0" smtClean="0"/>
              <a:t>The Integration of Smartboards in the ESL English Language  Instruction</a:t>
            </a:r>
            <a:endParaRPr lang="en-US" sz="5400" b="1" dirty="0"/>
          </a:p>
        </p:txBody>
      </p:sp>
      <p:sp>
        <p:nvSpPr>
          <p:cNvPr id="3" name="Subtitle 2"/>
          <p:cNvSpPr>
            <a:spLocks noGrp="1"/>
          </p:cNvSpPr>
          <p:nvPr>
            <p:ph type="subTitle" idx="1"/>
          </p:nvPr>
        </p:nvSpPr>
        <p:spPr>
          <a:xfrm>
            <a:off x="381000" y="3505200"/>
            <a:ext cx="8062912" cy="3124200"/>
          </a:xfrm>
        </p:spPr>
        <p:txBody>
          <a:bodyPr>
            <a:normAutofit fontScale="77500" lnSpcReduction="20000"/>
          </a:bodyPr>
          <a:lstStyle/>
          <a:p>
            <a:endParaRPr lang="en-US" dirty="0" smtClean="0"/>
          </a:p>
          <a:p>
            <a:pPr algn="ctr"/>
            <a:r>
              <a:rPr lang="en-US" b="1" dirty="0" smtClean="0"/>
              <a:t> </a:t>
            </a:r>
          </a:p>
          <a:p>
            <a:pPr algn="ctr"/>
            <a:r>
              <a:rPr lang="en-US" b="1" dirty="0" smtClean="0"/>
              <a:t>Can the smartboard help to increase ESL students verbal communications and interaction skills?</a:t>
            </a:r>
          </a:p>
          <a:p>
            <a:pPr algn="ctr"/>
            <a:endParaRPr lang="en-US" b="1" dirty="0" smtClean="0"/>
          </a:p>
          <a:p>
            <a:pPr algn="ctr"/>
            <a:r>
              <a:rPr lang="en-US" b="1" dirty="0" smtClean="0"/>
              <a:t> Can the smartboard help to decrease ESL students’ performance anxiety?</a:t>
            </a:r>
          </a:p>
          <a:p>
            <a:pPr algn="ctr"/>
            <a:endParaRPr lang="en-US" b="1" dirty="0" smtClean="0"/>
          </a:p>
          <a:p>
            <a:pPr algn="ctr"/>
            <a:endParaRPr lang="en-US" sz="2100" b="1" dirty="0" smtClean="0">
              <a:solidFill>
                <a:schemeClr val="tx1"/>
              </a:solidFill>
            </a:endParaRPr>
          </a:p>
          <a:p>
            <a:pPr algn="ctr"/>
            <a:r>
              <a:rPr lang="en-US" sz="2600" b="1" dirty="0" smtClean="0">
                <a:solidFill>
                  <a:schemeClr val="tx1"/>
                </a:solidFill>
              </a:rPr>
              <a:t>By Eileen Blair Education 7201:Seminar in Applied Theory and Research </a:t>
            </a:r>
          </a:p>
          <a:p>
            <a:pPr algn="ctr"/>
            <a:endParaRPr lang="en-US" b="1" dirty="0" smtClean="0"/>
          </a:p>
          <a:p>
            <a:pPr algn="ctr"/>
            <a:endParaRPr lang="en-US" b="1" dirty="0" smtClean="0"/>
          </a:p>
          <a:p>
            <a:pPr algn="ctr"/>
            <a:endParaRPr lang="en-US" b="1" dirty="0" smtClean="0"/>
          </a:p>
          <a:p>
            <a:pPr algn="ct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99032"/>
          </a:xfrm>
        </p:spPr>
        <p:txBody>
          <a:bodyPr>
            <a:normAutofit fontScale="90000"/>
          </a:bodyPr>
          <a:lstStyle/>
          <a:p>
            <a:pPr algn="ctr"/>
            <a:r>
              <a:rPr lang="en-US" sz="4900" b="1" dirty="0" smtClean="0"/>
              <a:t>Social Constructivism</a:t>
            </a:r>
            <a:br>
              <a:rPr lang="en-US" sz="4900" b="1" dirty="0" smtClean="0"/>
            </a:br>
            <a:r>
              <a:rPr lang="en-US" sz="4900" b="1" dirty="0" smtClean="0"/>
              <a:t>Theorist : Lev </a:t>
            </a:r>
            <a:r>
              <a:rPr lang="en-US" sz="4900" b="1" dirty="0" err="1" smtClean="0"/>
              <a:t>Vygotsky</a:t>
            </a:r>
            <a:r>
              <a:rPr lang="en-US" sz="4900" b="1" dirty="0" smtClean="0"/>
              <a:t>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55000" lnSpcReduction="20000"/>
          </a:bodyPr>
          <a:lstStyle/>
          <a:p>
            <a:r>
              <a:rPr lang="en-US" b="1" dirty="0" smtClean="0"/>
              <a:t>Lev </a:t>
            </a:r>
            <a:r>
              <a:rPr lang="en-US" b="1" dirty="0" err="1" smtClean="0"/>
              <a:t>Vygotsky</a:t>
            </a:r>
            <a:r>
              <a:rPr lang="en-US" b="1" dirty="0" smtClean="0"/>
              <a:t>, the founding father of social constructivism, believes effective learning takes place when there is social interaction in the classroom. He believed in scaffolding, and through the assistance and guidance of teachers, students advance and expand their learning. He believed in cooperative learning, in which must not only interact with their teachers, but also their peers. </a:t>
            </a:r>
            <a:endParaRPr lang="en-US" b="1" dirty="0" smtClean="0"/>
          </a:p>
          <a:p>
            <a:endParaRPr lang="en-US" b="1" dirty="0" smtClean="0"/>
          </a:p>
          <a:p>
            <a:r>
              <a:rPr lang="en-US" b="1" dirty="0" smtClean="0"/>
              <a:t>Social </a:t>
            </a:r>
            <a:r>
              <a:rPr lang="en-US" b="1" dirty="0" smtClean="0"/>
              <a:t>interactions help students to embrace </a:t>
            </a:r>
            <a:r>
              <a:rPr lang="en-US" b="1" dirty="0" smtClean="0"/>
              <a:t>diversity.</a:t>
            </a:r>
          </a:p>
          <a:p>
            <a:endParaRPr lang="en-US" b="1" dirty="0" smtClean="0"/>
          </a:p>
          <a:p>
            <a:r>
              <a:rPr lang="en-US" b="1" dirty="0" smtClean="0"/>
              <a:t>Language </a:t>
            </a:r>
            <a:r>
              <a:rPr lang="en-US" b="1" dirty="0" smtClean="0"/>
              <a:t>is considered the most important element in social constructivism.   </a:t>
            </a:r>
            <a:endParaRPr lang="en-US" b="1" dirty="0" smtClean="0"/>
          </a:p>
          <a:p>
            <a:endParaRPr lang="en-US" b="1" dirty="0" smtClean="0"/>
          </a:p>
          <a:p>
            <a:r>
              <a:rPr lang="en-US" b="1" dirty="0" smtClean="0"/>
              <a:t>Language </a:t>
            </a:r>
            <a:r>
              <a:rPr lang="en-US" b="1" dirty="0" smtClean="0"/>
              <a:t>precedes thinking and </a:t>
            </a:r>
            <a:r>
              <a:rPr lang="en-US" b="1" dirty="0" smtClean="0"/>
              <a:t>learning</a:t>
            </a:r>
          </a:p>
          <a:p>
            <a:endParaRPr lang="en-US" b="1" dirty="0" smtClean="0"/>
          </a:p>
          <a:p>
            <a:r>
              <a:rPr lang="en-US" b="1" dirty="0" smtClean="0"/>
              <a:t>Social </a:t>
            </a:r>
            <a:r>
              <a:rPr lang="en-US" b="1" dirty="0" smtClean="0"/>
              <a:t>interaction requires effective language usage and the development of efficient communication in the classroom.  </a:t>
            </a:r>
          </a:p>
          <a:p>
            <a:pPr>
              <a:buNone/>
            </a:pPr>
            <a:endParaRPr lang="en-US" b="1" dirty="0" smtClean="0"/>
          </a:p>
          <a:p>
            <a:pPr>
              <a:buNone/>
            </a:pPr>
            <a:r>
              <a:rPr lang="en-US" b="1" dirty="0" smtClean="0"/>
              <a:t>	(Powell</a:t>
            </a:r>
            <a:r>
              <a:rPr lang="en-US" b="1" dirty="0" smtClean="0"/>
              <a:t> </a:t>
            </a:r>
            <a:r>
              <a:rPr lang="en-US" b="1" dirty="0" smtClean="0"/>
              <a:t>&amp; </a:t>
            </a:r>
            <a:r>
              <a:rPr lang="en-US" b="1" dirty="0" err="1" smtClean="0"/>
              <a:t>Kalina</a:t>
            </a:r>
            <a:r>
              <a:rPr lang="en-US" b="1" dirty="0" smtClean="0"/>
              <a:t>, </a:t>
            </a:r>
            <a:r>
              <a:rPr lang="en-US" b="1" dirty="0" smtClean="0"/>
              <a:t>2009). </a:t>
            </a:r>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9144000" cy="1408906"/>
          </a:xfrm>
        </p:spPr>
        <p:txBody>
          <a:bodyPr>
            <a:noAutofit/>
          </a:bodyPr>
          <a:lstStyle/>
          <a:p>
            <a:r>
              <a:rPr lang="en-US" sz="4800" b="1" dirty="0" smtClean="0"/>
              <a:t>Statement of the Hypothesis</a:t>
            </a:r>
            <a:endParaRPr lang="en-US" sz="4800" b="1" dirty="0"/>
          </a:p>
        </p:txBody>
      </p:sp>
      <p:sp>
        <p:nvSpPr>
          <p:cNvPr id="3" name="Content Placeholder 2"/>
          <p:cNvSpPr>
            <a:spLocks noGrp="1"/>
          </p:cNvSpPr>
          <p:nvPr>
            <p:ph idx="1"/>
          </p:nvPr>
        </p:nvSpPr>
        <p:spPr>
          <a:xfrm>
            <a:off x="381000" y="1524000"/>
            <a:ext cx="8305800" cy="4930808"/>
          </a:xfrm>
        </p:spPr>
        <p:txBody>
          <a:bodyPr>
            <a:normAutofit fontScale="92500" lnSpcReduction="10000"/>
          </a:bodyPr>
          <a:lstStyle/>
          <a:p>
            <a:pPr>
              <a:buNone/>
            </a:pPr>
            <a:r>
              <a:rPr lang="en-US" b="1" u="sng" dirty="0" smtClean="0"/>
              <a:t>HR1</a:t>
            </a:r>
            <a:r>
              <a:rPr lang="en-US" b="1" dirty="0" smtClean="0"/>
              <a:t>: Integrating smartboards in sixth grade ESL      	English Language Arts curriculum in P.S. 	X, in Brooklyn, New York, for a six week 	period, three times a week, will improve t	he ESL students’ verbal interaction skills.</a:t>
            </a:r>
          </a:p>
          <a:p>
            <a:pPr>
              <a:buNone/>
            </a:pPr>
            <a:endParaRPr lang="en-US" b="1" dirty="0" smtClean="0"/>
          </a:p>
          <a:p>
            <a:pPr>
              <a:buNone/>
            </a:pPr>
            <a:r>
              <a:rPr lang="en-US" b="1" u="sng" dirty="0" smtClean="0"/>
              <a:t>HR2</a:t>
            </a:r>
            <a:r>
              <a:rPr lang="en-US" b="1" dirty="0" smtClean="0"/>
              <a:t>: Integrating smartboards in sixth grade ESL 	English Language Arts curriculum in P.S. 	X, in Brooklyn, New York, for a six week 	period, three times a week, will decrease 	anxiety</a:t>
            </a:r>
            <a:r>
              <a:rPr lang="en-US" dirty="0" smtClean="0"/>
              <a:t>.</a:t>
            </a:r>
            <a:endParaRPr lang="en-US" b="1" dirty="0" smtClean="0"/>
          </a:p>
        </p:txBody>
      </p:sp>
      <p:sp>
        <p:nvSpPr>
          <p:cNvPr id="4" name="Rectangle 3"/>
          <p:cNvSpPr/>
          <p:nvPr/>
        </p:nvSpPr>
        <p:spPr>
          <a:xfrm>
            <a:off x="1447800" y="1752600"/>
            <a:ext cx="7315200" cy="369332"/>
          </a:xfrm>
          <a:prstGeom prst="rect">
            <a:avLst/>
          </a:prstGeom>
        </p:spPr>
        <p:txBody>
          <a:bodyPr wrap="square">
            <a:spAutoFit/>
          </a:bodyPr>
          <a:lstStyle/>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normAutofit/>
          </a:bodyPr>
          <a:lstStyle/>
          <a:p>
            <a:r>
              <a:rPr lang="en-US" sz="5400" b="1" dirty="0" smtClean="0"/>
              <a:t>        References</a:t>
            </a:r>
            <a:endParaRPr lang="en-US" sz="5400" b="1" dirty="0"/>
          </a:p>
        </p:txBody>
      </p:sp>
      <p:sp>
        <p:nvSpPr>
          <p:cNvPr id="3" name="Content Placeholder 2"/>
          <p:cNvSpPr>
            <a:spLocks noGrp="1"/>
          </p:cNvSpPr>
          <p:nvPr>
            <p:ph idx="1"/>
          </p:nvPr>
        </p:nvSpPr>
        <p:spPr>
          <a:xfrm>
            <a:off x="457200" y="1066800"/>
            <a:ext cx="8458200" cy="5388008"/>
          </a:xfrm>
        </p:spPr>
        <p:txBody>
          <a:bodyPr>
            <a:normAutofit fontScale="92500" lnSpcReduction="20000"/>
          </a:bodyPr>
          <a:lstStyle/>
          <a:p>
            <a:pPr>
              <a:buNone/>
            </a:pPr>
            <a:r>
              <a:rPr lang="en-US" sz="1600" dirty="0" smtClean="0"/>
              <a:t>Amiri, S. (2009). The effects of information and communication technology on at risk children of low economic status: Make it-take it after-school case study. </a:t>
            </a:r>
            <a:r>
              <a:rPr lang="en-US" sz="1600" i="1" dirty="0" smtClean="0"/>
              <a:t>International Journal of Education and Development Using Information and Communication Technology. 5(</a:t>
            </a:r>
            <a:r>
              <a:rPr lang="en-US" sz="1600" dirty="0" smtClean="0"/>
              <a:t>3), 1-7.</a:t>
            </a:r>
            <a:r>
              <a:rPr lang="en-US" sz="1600" i="1" dirty="0" smtClean="0"/>
              <a:t> </a:t>
            </a:r>
            <a:endParaRPr lang="en-US" sz="1600" dirty="0" smtClean="0"/>
          </a:p>
          <a:p>
            <a:pPr>
              <a:buNone/>
            </a:pPr>
            <a:endParaRPr lang="en-US" sz="1600" dirty="0" smtClean="0"/>
          </a:p>
          <a:p>
            <a:pPr>
              <a:buNone/>
            </a:pPr>
            <a:r>
              <a:rPr lang="en-US" sz="1600" dirty="0" smtClean="0"/>
              <a:t>Chatel, R. (2002). New technology, new literacy: creating a bridge for English language learners. </a:t>
            </a:r>
            <a:r>
              <a:rPr lang="en-US" sz="1600" i="1" dirty="0" smtClean="0"/>
              <a:t>The New England Reading Association Journal,</a:t>
            </a:r>
            <a:r>
              <a:rPr lang="en-US" sz="1600" dirty="0" smtClean="0"/>
              <a:t> </a:t>
            </a:r>
            <a:r>
              <a:rPr lang="en-US" sz="1600" i="1" dirty="0" smtClean="0"/>
              <a:t>38</a:t>
            </a:r>
            <a:r>
              <a:rPr lang="en-US" sz="1600" dirty="0" smtClean="0"/>
              <a:t>(3), 45-9. </a:t>
            </a:r>
          </a:p>
          <a:p>
            <a:pPr>
              <a:buNone/>
            </a:pPr>
            <a:endParaRPr lang="en-US" sz="1600" dirty="0" smtClean="0"/>
          </a:p>
          <a:p>
            <a:pPr>
              <a:buNone/>
            </a:pPr>
            <a:r>
              <a:rPr lang="en-US" sz="1600" dirty="0" smtClean="0"/>
              <a:t>Coyle, Y., </a:t>
            </a:r>
            <a:r>
              <a:rPr lang="en-US" sz="1600" dirty="0" err="1" smtClean="0"/>
              <a:t>Yañez</a:t>
            </a:r>
            <a:r>
              <a:rPr lang="en-US" sz="1600" dirty="0" smtClean="0"/>
              <a:t>, L., &amp; </a:t>
            </a:r>
            <a:r>
              <a:rPr lang="en-US" sz="1600" dirty="0" err="1" smtClean="0"/>
              <a:t>Verdú</a:t>
            </a:r>
            <a:r>
              <a:rPr lang="en-US" sz="1600" dirty="0" smtClean="0"/>
              <a:t>, M. (2010). The impact of the interactive whiteboard on the teacher and children’s language use in an ESL immersion classroom. </a:t>
            </a:r>
            <a:r>
              <a:rPr lang="en-US" sz="1600" i="1" dirty="0" smtClean="0"/>
              <a:t>System</a:t>
            </a:r>
            <a:r>
              <a:rPr lang="en-US" sz="1600" dirty="0" smtClean="0"/>
              <a:t>, </a:t>
            </a:r>
            <a:r>
              <a:rPr lang="en-US" sz="1600" i="1" dirty="0" smtClean="0"/>
              <a:t>38</a:t>
            </a:r>
            <a:r>
              <a:rPr lang="en-US" sz="1600" dirty="0" smtClean="0"/>
              <a:t>(4), 614-625. doi:10.1016/j.system.2010.10.002</a:t>
            </a:r>
          </a:p>
          <a:p>
            <a:pPr>
              <a:buNone/>
            </a:pPr>
            <a:endParaRPr lang="en-US" sz="1600" dirty="0" smtClean="0"/>
          </a:p>
          <a:p>
            <a:pPr>
              <a:buNone/>
            </a:pPr>
            <a:r>
              <a:rPr lang="en-US" sz="1600" dirty="0" smtClean="0"/>
              <a:t>Green, T. (2005). Using technology to help English language students develop language skills: a home and school connection. </a:t>
            </a:r>
            <a:r>
              <a:rPr lang="en-US" sz="1600" i="1" dirty="0" smtClean="0"/>
              <a:t>Multicultural Education</a:t>
            </a:r>
            <a:r>
              <a:rPr lang="en-US" sz="1600" dirty="0" smtClean="0"/>
              <a:t>, </a:t>
            </a:r>
            <a:r>
              <a:rPr lang="en-US" sz="1600" i="1" dirty="0" smtClean="0"/>
              <a:t>13</a:t>
            </a:r>
            <a:r>
              <a:rPr lang="en-US" sz="1600" dirty="0" smtClean="0"/>
              <a:t>(2), 56-59. </a:t>
            </a:r>
          </a:p>
          <a:p>
            <a:pPr>
              <a:buNone/>
            </a:pPr>
            <a:endParaRPr lang="en-US" sz="1600" dirty="0" smtClean="0"/>
          </a:p>
          <a:p>
            <a:pPr>
              <a:buNone/>
            </a:pPr>
            <a:r>
              <a:rPr lang="en-US" sz="1600" dirty="0" smtClean="0"/>
              <a:t>Lee, R. (2006). Effective learning outcomes of ESL elementary and secondary school students utilizing educational technology infused with constructivist pedagogy. </a:t>
            </a:r>
            <a:r>
              <a:rPr lang="en-US" sz="1600" i="1" dirty="0" smtClean="0"/>
              <a:t>International Journal of Instructional Media</a:t>
            </a:r>
            <a:r>
              <a:rPr lang="en-US" sz="1600" dirty="0" smtClean="0"/>
              <a:t>, </a:t>
            </a:r>
            <a:r>
              <a:rPr lang="en-US" sz="1600" i="1" dirty="0" smtClean="0"/>
              <a:t>33</a:t>
            </a:r>
            <a:r>
              <a:rPr lang="en-US" sz="1600" dirty="0" smtClean="0"/>
              <a:t>(1), 87-93</a:t>
            </a:r>
            <a:r>
              <a:rPr lang="en-US" sz="1600" b="1" dirty="0" smtClean="0"/>
              <a:t>. </a:t>
            </a:r>
            <a:endParaRPr lang="en-US" sz="1600" dirty="0" smtClean="0"/>
          </a:p>
          <a:p>
            <a:pPr>
              <a:buNone/>
            </a:pPr>
            <a:endParaRPr lang="en-US" sz="1600" dirty="0" smtClean="0"/>
          </a:p>
          <a:p>
            <a:pPr>
              <a:buNone/>
            </a:pPr>
            <a:r>
              <a:rPr lang="en-US" sz="1600" dirty="0" smtClean="0"/>
              <a:t>Lebens, M. M., Graff, M. M., &amp; Mayer, P. P. (2009). Access, attitudes and the digital divide: children's attitudes towards computers in a technology-rich environment. </a:t>
            </a:r>
            <a:r>
              <a:rPr lang="en-US" sz="1600" i="1" dirty="0" smtClean="0"/>
              <a:t>Educational </a:t>
            </a:r>
            <a:r>
              <a:rPr lang="en-US" sz="1600" i="1" dirty="0" smtClean="0"/>
              <a:t>Media International</a:t>
            </a:r>
            <a:r>
              <a:rPr lang="en-US" sz="1600" dirty="0" smtClean="0"/>
              <a:t>, </a:t>
            </a:r>
            <a:r>
              <a:rPr lang="en-US" sz="1600" i="1" dirty="0" smtClean="0"/>
              <a:t>46</a:t>
            </a:r>
            <a:r>
              <a:rPr lang="en-US" sz="1600" dirty="0" smtClean="0"/>
              <a:t>(3), 255-266. </a:t>
            </a:r>
            <a:r>
              <a:rPr lang="en-US" sz="1600" dirty="0" smtClean="0"/>
              <a:t>doi:10.1080/09523980903135467</a:t>
            </a:r>
          </a:p>
          <a:p>
            <a:pPr>
              <a:buNone/>
            </a:pPr>
            <a:endParaRPr lang="en-US" sz="1400" dirty="0" smtClean="0"/>
          </a:p>
          <a:p>
            <a:pPr>
              <a:buNone/>
            </a:pPr>
            <a:r>
              <a:rPr lang="en-US" sz="1400" dirty="0" smtClean="0"/>
              <a:t>Long</a:t>
            </a:r>
            <a:r>
              <a:rPr lang="en-US" sz="1400" dirty="0" smtClean="0"/>
              <a:t>, S. (2008). Examining the learning experiences of secondary non-English speaking background students in the mainstream English classroom: informing teaching practice for improved educational outcomes. </a:t>
            </a:r>
            <a:r>
              <a:rPr lang="en-US" sz="1400" i="1" dirty="0" smtClean="0"/>
              <a:t>International Journal of Learning</a:t>
            </a:r>
            <a:r>
              <a:rPr lang="en-US" sz="1400" dirty="0" smtClean="0"/>
              <a:t>, </a:t>
            </a:r>
            <a:r>
              <a:rPr lang="en-US" sz="1400" i="1" dirty="0" smtClean="0"/>
              <a:t>15</a:t>
            </a:r>
            <a:r>
              <a:rPr lang="en-US" sz="1400" dirty="0" smtClean="0"/>
              <a:t>(6), 263-270. </a:t>
            </a:r>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200" dirty="0" smtClean="0"/>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normAutofit/>
          </a:bodyPr>
          <a:lstStyle/>
          <a:p>
            <a:pPr algn="ctr"/>
            <a:r>
              <a:rPr lang="en-US" sz="5400" b="1" dirty="0" smtClean="0"/>
              <a:t>References</a:t>
            </a:r>
            <a:endParaRPr lang="en-US" sz="5400" b="1" dirty="0"/>
          </a:p>
        </p:txBody>
      </p:sp>
      <p:sp>
        <p:nvSpPr>
          <p:cNvPr id="3" name="Content Placeholder 2"/>
          <p:cNvSpPr>
            <a:spLocks noGrp="1"/>
          </p:cNvSpPr>
          <p:nvPr>
            <p:ph idx="1"/>
          </p:nvPr>
        </p:nvSpPr>
        <p:spPr>
          <a:xfrm>
            <a:off x="457200" y="1219200"/>
            <a:ext cx="8382000" cy="5388008"/>
          </a:xfrm>
        </p:spPr>
        <p:txBody>
          <a:bodyPr>
            <a:normAutofit fontScale="25000" lnSpcReduction="20000"/>
          </a:bodyPr>
          <a:lstStyle/>
          <a:p>
            <a:pPr>
              <a:buNone/>
            </a:pPr>
            <a:endParaRPr lang="en-US" sz="4300" dirty="0" smtClean="0"/>
          </a:p>
          <a:p>
            <a:pPr>
              <a:buNone/>
            </a:pPr>
            <a:r>
              <a:rPr lang="en-US" sz="5600" dirty="0" smtClean="0"/>
              <a:t>Philips, M. (2008). It Makes Teachers Touchy. </a:t>
            </a:r>
            <a:r>
              <a:rPr lang="en-US" sz="5600" i="1" dirty="0" smtClean="0"/>
              <a:t>Newsweek</a:t>
            </a:r>
            <a:r>
              <a:rPr lang="en-US" sz="5600" dirty="0" smtClean="0"/>
              <a:t>, </a:t>
            </a:r>
            <a:r>
              <a:rPr lang="en-US" sz="5600" i="1" dirty="0" smtClean="0"/>
              <a:t>152</a:t>
            </a:r>
            <a:r>
              <a:rPr lang="en-US" sz="5600" dirty="0" smtClean="0"/>
              <a:t>(12), 10</a:t>
            </a:r>
            <a:r>
              <a:rPr lang="en-US" sz="4300" dirty="0" smtClean="0"/>
              <a:t>. </a:t>
            </a:r>
          </a:p>
          <a:p>
            <a:pPr>
              <a:buNone/>
            </a:pPr>
            <a:endParaRPr lang="en-US" sz="4300" dirty="0" smtClean="0"/>
          </a:p>
          <a:p>
            <a:pPr>
              <a:buNone/>
            </a:pPr>
            <a:r>
              <a:rPr lang="en-US" sz="5600" dirty="0" smtClean="0"/>
              <a:t>Powell, K. C., &amp; </a:t>
            </a:r>
            <a:r>
              <a:rPr lang="en-US" sz="5600" dirty="0" err="1" smtClean="0"/>
              <a:t>Kalina</a:t>
            </a:r>
            <a:r>
              <a:rPr lang="en-US" sz="5600" dirty="0" smtClean="0"/>
              <a:t>, C. J. (2009). Cognitive and social constructivism: Developing tools for an effective classroom. </a:t>
            </a:r>
            <a:r>
              <a:rPr lang="en-US" sz="5600" i="1" dirty="0" smtClean="0"/>
              <a:t>Education</a:t>
            </a:r>
            <a:r>
              <a:rPr lang="en-US" sz="5600" dirty="0" smtClean="0"/>
              <a:t>, </a:t>
            </a:r>
            <a:r>
              <a:rPr lang="en-US" sz="5600" i="1" dirty="0" smtClean="0"/>
              <a:t>130</a:t>
            </a:r>
            <a:r>
              <a:rPr lang="en-US" sz="5600" dirty="0" smtClean="0"/>
              <a:t>(2), </a:t>
            </a:r>
            <a:r>
              <a:rPr lang="en-US" sz="5600" dirty="0" smtClean="0"/>
              <a:t>241-250.</a:t>
            </a:r>
          </a:p>
          <a:p>
            <a:pPr>
              <a:buNone/>
            </a:pPr>
            <a:endParaRPr lang="en-US" sz="5600" dirty="0" smtClean="0"/>
          </a:p>
          <a:p>
            <a:pPr>
              <a:buNone/>
            </a:pPr>
            <a:r>
              <a:rPr lang="en-US" sz="5600" dirty="0" err="1" smtClean="0"/>
              <a:t>Roblyer</a:t>
            </a:r>
            <a:r>
              <a:rPr lang="en-US" sz="5600" dirty="0" smtClean="0"/>
              <a:t>, M. D., &amp; </a:t>
            </a:r>
            <a:r>
              <a:rPr lang="en-US" sz="5600" dirty="0" err="1" smtClean="0"/>
              <a:t>Knezek</a:t>
            </a:r>
            <a:r>
              <a:rPr lang="en-US" sz="5600" dirty="0" smtClean="0"/>
              <a:t>, G. A. (2003). New </a:t>
            </a:r>
            <a:r>
              <a:rPr lang="en-US" sz="5600" dirty="0" smtClean="0"/>
              <a:t>millennium </a:t>
            </a:r>
            <a:r>
              <a:rPr lang="en-US" sz="5600" dirty="0" smtClean="0"/>
              <a:t>r</a:t>
            </a:r>
            <a:r>
              <a:rPr lang="en-US" sz="5600" dirty="0" smtClean="0"/>
              <a:t>esearch </a:t>
            </a:r>
            <a:r>
              <a:rPr lang="en-US" sz="5600" smtClean="0"/>
              <a:t>f</a:t>
            </a:r>
            <a:r>
              <a:rPr lang="en-US" sz="5600" smtClean="0"/>
              <a:t>or </a:t>
            </a:r>
            <a:r>
              <a:rPr lang="en-US" sz="5600" smtClean="0"/>
              <a:t>e</a:t>
            </a:r>
            <a:r>
              <a:rPr lang="en-US" sz="5600" smtClean="0"/>
              <a:t>ducational </a:t>
            </a:r>
            <a:r>
              <a:rPr lang="en-US" sz="5600" dirty="0" smtClean="0"/>
              <a:t>t</a:t>
            </a:r>
            <a:r>
              <a:rPr lang="en-US" sz="5600" smtClean="0"/>
              <a:t>echnology</a:t>
            </a:r>
            <a:r>
              <a:rPr lang="en-US" sz="5600" dirty="0" smtClean="0"/>
              <a:t>: </a:t>
            </a:r>
            <a:r>
              <a:rPr lang="en-US" sz="5600" smtClean="0"/>
              <a:t>A </a:t>
            </a:r>
            <a:r>
              <a:rPr lang="en-US" sz="5600" smtClean="0"/>
              <a:t>call </a:t>
            </a:r>
            <a:r>
              <a:rPr lang="en-US" sz="5600" dirty="0" smtClean="0"/>
              <a:t>for </a:t>
            </a:r>
            <a:r>
              <a:rPr lang="en-US" sz="5600" smtClean="0"/>
              <a:t>a </a:t>
            </a:r>
            <a:r>
              <a:rPr lang="en-US" sz="5600" smtClean="0"/>
              <a:t>national </a:t>
            </a:r>
            <a:r>
              <a:rPr lang="en-US" sz="5600" smtClean="0"/>
              <a:t>r</a:t>
            </a:r>
            <a:r>
              <a:rPr lang="en-US" sz="5600" smtClean="0"/>
              <a:t>esearch </a:t>
            </a:r>
            <a:r>
              <a:rPr lang="en-US" sz="5600" dirty="0" smtClean="0"/>
              <a:t>a</a:t>
            </a:r>
            <a:r>
              <a:rPr lang="en-US" sz="5600" smtClean="0"/>
              <a:t>genda</a:t>
            </a:r>
            <a:r>
              <a:rPr lang="en-US" sz="5600" dirty="0" smtClean="0"/>
              <a:t>. </a:t>
            </a:r>
            <a:r>
              <a:rPr lang="en-US" sz="5600" i="1" dirty="0" smtClean="0"/>
              <a:t>Journal of Research on Technology in Education</a:t>
            </a:r>
            <a:r>
              <a:rPr lang="en-US" sz="5600" dirty="0" smtClean="0"/>
              <a:t>, </a:t>
            </a:r>
            <a:r>
              <a:rPr lang="en-US" sz="5600" i="1" dirty="0" smtClean="0"/>
              <a:t>36</a:t>
            </a:r>
            <a:r>
              <a:rPr lang="en-US" sz="5600" dirty="0" smtClean="0"/>
              <a:t>(1), 60-71.</a:t>
            </a:r>
          </a:p>
          <a:p>
            <a:pPr>
              <a:buNone/>
            </a:pPr>
            <a:endParaRPr lang="en-US" sz="5600" dirty="0" smtClean="0"/>
          </a:p>
          <a:p>
            <a:pPr>
              <a:buNone/>
            </a:pPr>
            <a:r>
              <a:rPr lang="en-US" sz="5600" dirty="0" smtClean="0"/>
              <a:t>Smith, P. A., &amp; Owens Jr., E. W. (2010). Examining barriers to integrate technology in elementary teacher education programs. </a:t>
            </a:r>
            <a:r>
              <a:rPr lang="en-US" sz="5600" i="1" dirty="0" smtClean="0"/>
              <a:t>Journal of Technology Integration in the Classroom</a:t>
            </a:r>
            <a:r>
              <a:rPr lang="en-US" sz="5600" dirty="0" smtClean="0"/>
              <a:t>, </a:t>
            </a:r>
            <a:r>
              <a:rPr lang="en-US" sz="5600" i="1" dirty="0" smtClean="0"/>
              <a:t>2</a:t>
            </a:r>
            <a:r>
              <a:rPr lang="en-US" sz="5600" dirty="0" smtClean="0"/>
              <a:t>(1), 57-74.</a:t>
            </a:r>
          </a:p>
          <a:p>
            <a:pPr>
              <a:buNone/>
            </a:pPr>
            <a:endParaRPr lang="en-US" sz="5600" dirty="0" smtClean="0"/>
          </a:p>
          <a:p>
            <a:pPr>
              <a:buNone/>
            </a:pPr>
            <a:r>
              <a:rPr lang="en-US" sz="5600" dirty="0" smtClean="0"/>
              <a:t>Spezzini, S. (2010). Effects of visual analogies on learner outcomes: bridging from the known to the unknown. </a:t>
            </a:r>
            <a:r>
              <a:rPr lang="en-US" sz="5600" i="1" dirty="0" smtClean="0"/>
              <a:t>International Journal for the Scholarship of Teaching &amp; Learning</a:t>
            </a:r>
            <a:r>
              <a:rPr lang="en-US" sz="5600" dirty="0" smtClean="0"/>
              <a:t>, </a:t>
            </a:r>
            <a:r>
              <a:rPr lang="en-US" sz="5600" i="1" dirty="0" smtClean="0"/>
              <a:t>4</a:t>
            </a:r>
            <a:r>
              <a:rPr lang="en-US" sz="5600" dirty="0" smtClean="0"/>
              <a:t>(2), 1-30. </a:t>
            </a:r>
          </a:p>
          <a:p>
            <a:pPr>
              <a:buNone/>
            </a:pPr>
            <a:endParaRPr lang="en-US" sz="5600" dirty="0" smtClean="0"/>
          </a:p>
          <a:p>
            <a:pPr>
              <a:buNone/>
            </a:pPr>
            <a:r>
              <a:rPr lang="en-US" sz="5600" dirty="0" smtClean="0"/>
              <a:t>Wood, R., &amp; Ashfield, J. (2008). The use of the interactive whiteboard for creative teaching and learning in literacy and mathematics: a case study. </a:t>
            </a:r>
            <a:r>
              <a:rPr lang="en-US" sz="5600" i="1" dirty="0" smtClean="0"/>
              <a:t>British Journal of Educational Technology</a:t>
            </a:r>
            <a:r>
              <a:rPr lang="en-US" sz="5600" dirty="0" smtClean="0"/>
              <a:t>, </a:t>
            </a:r>
            <a:r>
              <a:rPr lang="en-US" sz="5600" i="1" dirty="0" smtClean="0"/>
              <a:t>39</a:t>
            </a:r>
            <a:r>
              <a:rPr lang="en-US" sz="5600" dirty="0" smtClean="0"/>
              <a:t>(1), 84-96. </a:t>
            </a:r>
            <a:r>
              <a:rPr lang="en-US" sz="5600" dirty="0" smtClean="0"/>
              <a:t>doi:10.1111/j.1467-8535.2007.00703.x</a:t>
            </a:r>
          </a:p>
          <a:p>
            <a:pPr>
              <a:buNone/>
            </a:pPr>
            <a:endParaRPr lang="en-US" sz="5600" dirty="0" smtClean="0"/>
          </a:p>
          <a:p>
            <a:pPr>
              <a:buNone/>
            </a:pPr>
            <a:r>
              <a:rPr lang="en-US" sz="5600" dirty="0" err="1" smtClean="0"/>
              <a:t>Wen</a:t>
            </a:r>
            <a:r>
              <a:rPr lang="en-US" sz="5600" dirty="0" smtClean="0"/>
              <a:t>-chi Vivian, W., &amp; </a:t>
            </a:r>
            <a:r>
              <a:rPr lang="en-US" sz="5600" dirty="0" err="1" smtClean="0"/>
              <a:t>Marek</a:t>
            </a:r>
            <a:r>
              <a:rPr lang="en-US" sz="5600" dirty="0" smtClean="0"/>
              <a:t>, M. (2010). Making English a “habit”: Increasing confidence, motivation, and ability of EFL students thought cross cultural, computer assisted interaction. </a:t>
            </a:r>
            <a:r>
              <a:rPr lang="en-US" sz="5600" i="1" dirty="0" smtClean="0"/>
              <a:t>Turkish Online Journal of Educational Technology</a:t>
            </a:r>
            <a:r>
              <a:rPr lang="en-US" sz="5600" dirty="0" smtClean="0"/>
              <a:t>, </a:t>
            </a:r>
            <a:r>
              <a:rPr lang="en-US" sz="5600" i="1" dirty="0" smtClean="0"/>
              <a:t>9(</a:t>
            </a:r>
            <a:r>
              <a:rPr lang="en-US" sz="5600" dirty="0" smtClean="0"/>
              <a:t>4), 101-112</a:t>
            </a:r>
            <a:r>
              <a:rPr lang="en-US" sz="5600" dirty="0" smtClean="0"/>
              <a:t>.</a:t>
            </a:r>
            <a:endParaRPr lang="en-US" sz="5600" dirty="0" smtClean="0"/>
          </a:p>
          <a:p>
            <a:pPr>
              <a:buNone/>
            </a:pPr>
            <a:endParaRPr lang="en-US" sz="5600" dirty="0" smtClean="0"/>
          </a:p>
          <a:p>
            <a:pPr>
              <a:buNone/>
            </a:pPr>
            <a:r>
              <a:rPr lang="en-US" sz="5600" dirty="0" smtClean="0"/>
              <a:t>Zha, S., Kelly, P., &amp; Park, M. (2006). An investigation of communicative competence of ESL students using electronic discussion boards</a:t>
            </a:r>
            <a:r>
              <a:rPr lang="en-US" sz="5600" i="1" dirty="0" smtClean="0"/>
              <a:t>. Journal of Research on Technology in Education</a:t>
            </a:r>
            <a:r>
              <a:rPr lang="en-US" sz="5600" dirty="0" smtClean="0"/>
              <a:t>, </a:t>
            </a:r>
            <a:r>
              <a:rPr lang="en-US" sz="5600" i="1" dirty="0" smtClean="0"/>
              <a:t>38</a:t>
            </a:r>
            <a:r>
              <a:rPr lang="en-US" sz="5600" dirty="0" smtClean="0"/>
              <a:t>(3), 349-67. </a:t>
            </a:r>
            <a:endParaRPr lang="en-US" sz="5600" dirty="0" smtClean="0"/>
          </a:p>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b="1" dirty="0" smtClean="0"/>
              <a:t>Table of Contents</a:t>
            </a:r>
            <a:endParaRPr lang="en-US" sz="5400" b="1" dirty="0"/>
          </a:p>
        </p:txBody>
      </p:sp>
      <p:sp>
        <p:nvSpPr>
          <p:cNvPr id="3" name="Content Placeholder 2"/>
          <p:cNvSpPr>
            <a:spLocks noGrp="1"/>
          </p:cNvSpPr>
          <p:nvPr>
            <p:ph idx="1"/>
          </p:nvPr>
        </p:nvSpPr>
        <p:spPr/>
        <p:txBody>
          <a:bodyPr>
            <a:normAutofit fontScale="92500"/>
          </a:bodyPr>
          <a:lstStyle/>
          <a:p>
            <a:pPr>
              <a:lnSpc>
                <a:spcPct val="80000"/>
              </a:lnSpc>
              <a:buNone/>
            </a:pPr>
            <a:r>
              <a:rPr lang="en-US" sz="3200" b="1" dirty="0" smtClean="0">
                <a:latin typeface="Century" pitchFamily="18" charset="0"/>
              </a:rPr>
              <a:t>INTRODUCTION:</a:t>
            </a:r>
          </a:p>
          <a:p>
            <a:pPr>
              <a:lnSpc>
                <a:spcPct val="80000"/>
              </a:lnSpc>
              <a:buNone/>
            </a:pPr>
            <a:r>
              <a:rPr lang="en-US" sz="3200" b="1" dirty="0" smtClean="0">
                <a:latin typeface="Century" pitchFamily="18" charset="0"/>
              </a:rPr>
              <a:t>	</a:t>
            </a:r>
          </a:p>
          <a:p>
            <a:pPr>
              <a:lnSpc>
                <a:spcPct val="80000"/>
              </a:lnSpc>
              <a:buNone/>
            </a:pPr>
            <a:r>
              <a:rPr lang="en-US" sz="3200" b="1" dirty="0" smtClean="0">
                <a:latin typeface="Century" pitchFamily="18" charset="0"/>
              </a:rPr>
              <a:t>	Statement of the Problem………...slide  3</a:t>
            </a:r>
          </a:p>
          <a:p>
            <a:pPr>
              <a:lnSpc>
                <a:spcPct val="80000"/>
              </a:lnSpc>
              <a:buNone/>
            </a:pPr>
            <a:r>
              <a:rPr lang="en-US" sz="3200" b="1" dirty="0" smtClean="0">
                <a:latin typeface="Century" pitchFamily="18" charset="0"/>
              </a:rPr>
              <a:t>	</a:t>
            </a:r>
          </a:p>
          <a:p>
            <a:pPr>
              <a:lnSpc>
                <a:spcPct val="80000"/>
              </a:lnSpc>
              <a:buNone/>
            </a:pPr>
            <a:r>
              <a:rPr lang="en-US" sz="3200" b="1" dirty="0" smtClean="0">
                <a:latin typeface="Century" pitchFamily="18" charset="0"/>
              </a:rPr>
              <a:t>	Review of Related Literature …slide 4-10 </a:t>
            </a:r>
          </a:p>
          <a:p>
            <a:pPr>
              <a:lnSpc>
                <a:spcPct val="80000"/>
              </a:lnSpc>
              <a:buNone/>
            </a:pPr>
            <a:r>
              <a:rPr lang="en-US" sz="3200" b="1" dirty="0" smtClean="0">
                <a:latin typeface="Century" pitchFamily="18" charset="0"/>
              </a:rPr>
              <a:t>	</a:t>
            </a:r>
          </a:p>
          <a:p>
            <a:pPr>
              <a:lnSpc>
                <a:spcPct val="80000"/>
              </a:lnSpc>
              <a:buNone/>
            </a:pPr>
            <a:r>
              <a:rPr lang="en-US" sz="3200" b="1" dirty="0" smtClean="0">
                <a:latin typeface="Century" pitchFamily="18" charset="0"/>
              </a:rPr>
              <a:t>	Statement of the Hypothesis……..slide 11</a:t>
            </a:r>
          </a:p>
          <a:p>
            <a:pPr>
              <a:lnSpc>
                <a:spcPct val="80000"/>
              </a:lnSpc>
              <a:buNone/>
            </a:pPr>
            <a:endParaRPr lang="en-US" sz="3200" b="1" dirty="0" smtClean="0">
              <a:latin typeface="Century" pitchFamily="18" charset="0"/>
            </a:endParaRPr>
          </a:p>
          <a:p>
            <a:pPr>
              <a:lnSpc>
                <a:spcPct val="80000"/>
              </a:lnSpc>
              <a:buNone/>
            </a:pPr>
            <a:r>
              <a:rPr lang="en-US" sz="3200" b="1" dirty="0" smtClean="0">
                <a:latin typeface="Century" pitchFamily="18" charset="0"/>
              </a:rPr>
              <a:t>	References…… .………………..slide 12-13</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8062912" cy="1089025"/>
          </a:xfrm>
        </p:spPr>
        <p:txBody>
          <a:bodyPr>
            <a:normAutofit fontScale="90000"/>
          </a:bodyPr>
          <a:lstStyle/>
          <a:p>
            <a:pPr algn="ctr"/>
            <a:r>
              <a:rPr lang="en-US" sz="5400" b="1" dirty="0" smtClean="0"/>
              <a:t>Statement</a:t>
            </a:r>
            <a:r>
              <a:rPr lang="en-US" b="1" dirty="0" smtClean="0"/>
              <a:t> of the Problem</a:t>
            </a:r>
            <a:endParaRPr lang="en-US" b="1" dirty="0"/>
          </a:p>
        </p:txBody>
      </p:sp>
      <p:sp>
        <p:nvSpPr>
          <p:cNvPr id="3" name="Subtitle 2"/>
          <p:cNvSpPr>
            <a:spLocks noGrp="1"/>
          </p:cNvSpPr>
          <p:nvPr>
            <p:ph type="subTitle" idx="1"/>
          </p:nvPr>
        </p:nvSpPr>
        <p:spPr>
          <a:xfrm>
            <a:off x="304800" y="1371600"/>
            <a:ext cx="8382000" cy="5257800"/>
          </a:xfrm>
        </p:spPr>
        <p:txBody>
          <a:bodyPr>
            <a:normAutofit fontScale="85000" lnSpcReduction="20000"/>
          </a:bodyPr>
          <a:lstStyle/>
          <a:p>
            <a:pPr algn="ctr"/>
            <a:r>
              <a:rPr lang="en-US" sz="3600" b="1" dirty="0" smtClean="0"/>
              <a:t> The ESL student population suffers from performance anxiety and lack of verbal communication skills due to language barriers.  Students experience discomfort when speaking among native English speakers, in fear of making a mistake in pronunciation, usage, or comprehension. ESL students need a learning atmosphere that provides comfort and promotes student interaction and involvement.  The learning environment must encourage the usage of verbal communication skills.. </a:t>
            </a:r>
          </a:p>
          <a:p>
            <a:pPr algn="ctr"/>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    </a:t>
            </a:r>
            <a:r>
              <a:rPr lang="en-US" sz="5400" b="1" dirty="0" smtClean="0"/>
              <a:t>ESL Student Issues:</a:t>
            </a:r>
            <a:endParaRPr lang="en-US" sz="5400" b="1" dirty="0"/>
          </a:p>
        </p:txBody>
      </p:sp>
      <p:sp>
        <p:nvSpPr>
          <p:cNvPr id="3" name="Content Placeholder 2"/>
          <p:cNvSpPr>
            <a:spLocks noGrp="1"/>
          </p:cNvSpPr>
          <p:nvPr>
            <p:ph idx="1"/>
          </p:nvPr>
        </p:nvSpPr>
        <p:spPr/>
        <p:txBody>
          <a:bodyPr/>
          <a:lstStyle/>
          <a:p>
            <a:pPr>
              <a:buNone/>
            </a:pPr>
            <a:r>
              <a:rPr lang="en-US" sz="2000" b="1" dirty="0" smtClean="0"/>
              <a:t>ESL students suffer from performance anxiety and fear of speaking in front of native English-speaking peers.  They find it embarrassing, humiliating, and too much </a:t>
            </a:r>
            <a:r>
              <a:rPr lang="en-US" sz="2000" b="1" dirty="0" smtClean="0"/>
              <a:t>pressure </a:t>
            </a:r>
            <a:r>
              <a:rPr lang="en-US" sz="2000" b="1" dirty="0" smtClean="0"/>
              <a:t>(Long, </a:t>
            </a:r>
            <a:r>
              <a:rPr lang="en-US" sz="2000" b="1" dirty="0" smtClean="0"/>
              <a:t>2008).</a:t>
            </a:r>
            <a:endParaRPr lang="en-US" sz="2000" b="1" dirty="0" smtClean="0"/>
          </a:p>
          <a:p>
            <a:pPr>
              <a:buNone/>
            </a:pPr>
            <a:endParaRPr lang="en-US" sz="2000" b="1" dirty="0" smtClean="0"/>
          </a:p>
          <a:p>
            <a:pPr>
              <a:buNone/>
            </a:pPr>
            <a:r>
              <a:rPr lang="en-US" sz="2000" b="1" dirty="0" smtClean="0"/>
              <a:t>ESL students need  a variety of language experiences that encourage speaking, reading, writing, and hearing English, as well as verbal </a:t>
            </a:r>
            <a:r>
              <a:rPr lang="en-US" sz="2000" b="1" dirty="0" smtClean="0"/>
              <a:t>interaction (</a:t>
            </a:r>
            <a:r>
              <a:rPr lang="en-US" sz="2000" b="1" dirty="0" smtClean="0"/>
              <a:t>Green</a:t>
            </a:r>
            <a:r>
              <a:rPr lang="en-US" sz="2000" b="1" dirty="0" smtClean="0"/>
              <a:t>, </a:t>
            </a:r>
            <a:r>
              <a:rPr lang="en-US" sz="2000" b="1" dirty="0" smtClean="0"/>
              <a:t>2005</a:t>
            </a:r>
            <a:r>
              <a:rPr lang="en-US" sz="2000" b="1" dirty="0" smtClean="0"/>
              <a:t>).</a:t>
            </a:r>
            <a:endParaRPr lang="en-US" sz="2000" b="1" dirty="0" smtClean="0"/>
          </a:p>
          <a:p>
            <a:pPr>
              <a:buNone/>
            </a:pPr>
            <a:endParaRPr lang="en-US" b="1" dirty="0" smtClean="0"/>
          </a:p>
          <a:p>
            <a:pPr>
              <a:buNone/>
            </a:pPr>
            <a:endParaRPr lang="en-US" b="1" dirty="0"/>
          </a:p>
        </p:txBody>
      </p:sp>
      <p:pic>
        <p:nvPicPr>
          <p:cNvPr id="4" name="rg_hi" descr="http://t3.gstatic.com/images?q=tbn:ANd9GcThS1E1tOmEcVvEOUt9ZWxH9_aQLAHkTnTdfNNsA_Nk9yJSolUHwg">
            <a:hlinkClick r:id="rId2"/>
          </p:cNvPr>
          <p:cNvPicPr/>
          <p:nvPr/>
        </p:nvPicPr>
        <p:blipFill>
          <a:blip r:embed="rId3" cstate="print"/>
          <a:srcRect/>
          <a:stretch>
            <a:fillRect/>
          </a:stretch>
        </p:blipFill>
        <p:spPr bwMode="auto">
          <a:xfrm>
            <a:off x="3048000" y="4800600"/>
            <a:ext cx="2628900" cy="1743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9144000" cy="1485106"/>
          </a:xfrm>
        </p:spPr>
        <p:txBody>
          <a:bodyPr/>
          <a:lstStyle/>
          <a:p>
            <a:pPr algn="ctr"/>
            <a:r>
              <a:rPr lang="en-US" b="1" dirty="0" smtClean="0"/>
              <a:t>The Pros of Technology Infused Instruction</a:t>
            </a:r>
            <a:endParaRPr lang="en-US" b="1" dirty="0"/>
          </a:p>
        </p:txBody>
      </p:sp>
      <p:sp>
        <p:nvSpPr>
          <p:cNvPr id="3" name="Content Placeholder 2"/>
          <p:cNvSpPr>
            <a:spLocks noGrp="1"/>
          </p:cNvSpPr>
          <p:nvPr>
            <p:ph idx="1"/>
          </p:nvPr>
        </p:nvSpPr>
        <p:spPr>
          <a:xfrm>
            <a:off x="228600" y="1981200"/>
            <a:ext cx="8915400" cy="4876800"/>
          </a:xfrm>
        </p:spPr>
        <p:txBody>
          <a:bodyPr/>
          <a:lstStyle/>
          <a:p>
            <a:pPr>
              <a:buNone/>
            </a:pPr>
            <a:r>
              <a:rPr lang="en-US" sz="2000" b="1" dirty="0" smtClean="0"/>
              <a:t>Technology learning tools results in motivation to learn and active engagement, while also promoting collaborative learning and peer-assisted </a:t>
            </a:r>
            <a:r>
              <a:rPr lang="en-US" sz="2000" b="1" dirty="0" smtClean="0"/>
              <a:t>learning </a:t>
            </a:r>
            <a:r>
              <a:rPr lang="en-US" sz="2000" b="1" dirty="0" smtClean="0"/>
              <a:t>(</a:t>
            </a:r>
            <a:r>
              <a:rPr lang="en-US" sz="2000" b="1" dirty="0" smtClean="0"/>
              <a:t>Chatel, </a:t>
            </a:r>
            <a:r>
              <a:rPr lang="en-US" sz="2000" b="1" dirty="0" smtClean="0"/>
              <a:t>2002; </a:t>
            </a:r>
            <a:r>
              <a:rPr lang="en-US" sz="2000" b="1" dirty="0" smtClean="0"/>
              <a:t>Lee, 2006</a:t>
            </a:r>
            <a:r>
              <a:rPr lang="en-US" sz="2000" b="1" dirty="0" smtClean="0"/>
              <a:t>; </a:t>
            </a:r>
            <a:r>
              <a:rPr lang="en-US" sz="2000" b="1" dirty="0" smtClean="0"/>
              <a:t>Zha, Kelly, &amp; Park, 2006).</a:t>
            </a:r>
            <a:endParaRPr lang="en-US" sz="2000" b="1" dirty="0" smtClean="0"/>
          </a:p>
          <a:p>
            <a:pPr>
              <a:buNone/>
            </a:pPr>
            <a:endParaRPr lang="en-US" sz="2000" b="1" dirty="0" smtClean="0"/>
          </a:p>
          <a:p>
            <a:pPr>
              <a:buNone/>
            </a:pPr>
            <a:r>
              <a:rPr lang="en-US" sz="2000" b="1" dirty="0" smtClean="0"/>
              <a:t>Technology tools and computers promote verbal interaction and provide students with different learning experiences. The use of technology results an increase in willingness to participate and the ability to use language for social </a:t>
            </a:r>
            <a:r>
              <a:rPr lang="en-US" sz="2000" b="1" dirty="0" smtClean="0"/>
              <a:t>communication </a:t>
            </a:r>
            <a:r>
              <a:rPr lang="en-US" sz="2000" b="1" dirty="0" smtClean="0"/>
              <a:t>(Green, </a:t>
            </a:r>
            <a:r>
              <a:rPr lang="en-US" sz="2000" b="1" dirty="0" smtClean="0"/>
              <a:t> </a:t>
            </a:r>
            <a:r>
              <a:rPr lang="en-US" sz="2000" b="1" dirty="0" smtClean="0"/>
              <a:t>2005</a:t>
            </a:r>
            <a:r>
              <a:rPr lang="en-US" sz="2000" b="1" dirty="0" smtClean="0"/>
              <a:t>;  Zha, Kelly, &amp; Park, 2006</a:t>
            </a:r>
            <a:r>
              <a:rPr lang="en-US" sz="2000" b="1" dirty="0" smtClean="0"/>
              <a:t>; </a:t>
            </a:r>
            <a:r>
              <a:rPr lang="en-US" sz="2000" b="1" dirty="0" smtClean="0"/>
              <a:t>Amiri, 2009; </a:t>
            </a:r>
            <a:r>
              <a:rPr lang="en-US" sz="2000" b="1" dirty="0" err="1" smtClean="0"/>
              <a:t>Wen</a:t>
            </a:r>
            <a:r>
              <a:rPr lang="en-US" sz="2000" b="1" dirty="0" smtClean="0"/>
              <a:t>-chi Vivian </a:t>
            </a:r>
            <a:r>
              <a:rPr lang="en-US" sz="2000" b="1" dirty="0" smtClean="0"/>
              <a:t>&amp; </a:t>
            </a:r>
            <a:r>
              <a:rPr lang="en-US" sz="2000" b="1" dirty="0" err="1" smtClean="0"/>
              <a:t>Marek</a:t>
            </a:r>
            <a:r>
              <a:rPr lang="en-US" sz="2000" b="1" dirty="0" smtClean="0"/>
              <a:t>, 2010</a:t>
            </a:r>
            <a:r>
              <a:rPr lang="en-US" sz="2000" b="1" dirty="0" smtClean="0"/>
              <a:t>)</a:t>
            </a:r>
            <a:r>
              <a:rPr lang="en-US" b="1" dirty="0" smtClean="0"/>
              <a:t>.</a:t>
            </a:r>
            <a:endParaRPr lang="en-US" b="1" dirty="0" smtClean="0"/>
          </a:p>
          <a:p>
            <a:pPr>
              <a:buNone/>
            </a:pPr>
            <a:endParaRPr lang="en-US" sz="2000" b="1" dirty="0" smtClean="0"/>
          </a:p>
          <a:p>
            <a:pPr>
              <a:buNone/>
            </a:pPr>
            <a:r>
              <a:rPr lang="en-US" sz="2000" b="1" dirty="0" smtClean="0"/>
              <a:t>Visuals</a:t>
            </a:r>
            <a:r>
              <a:rPr lang="en-US" sz="2000" b="1" dirty="0" smtClean="0"/>
              <a:t>, provided by technology tools, help to reduce student –learning </a:t>
            </a:r>
            <a:r>
              <a:rPr lang="en-US" sz="2000" b="1" dirty="0" smtClean="0"/>
              <a:t>anxiety</a:t>
            </a:r>
            <a:r>
              <a:rPr lang="en-US" sz="2000" b="1" dirty="0" smtClean="0"/>
              <a:t> </a:t>
            </a:r>
            <a:r>
              <a:rPr lang="en-US" sz="2000" b="1" dirty="0" smtClean="0"/>
              <a:t>(Spezzini</a:t>
            </a:r>
            <a:r>
              <a:rPr lang="en-US" sz="2000" b="1" dirty="0" smtClean="0"/>
              <a:t>,</a:t>
            </a:r>
            <a:r>
              <a:rPr lang="en-US" sz="2000" b="1" dirty="0" smtClean="0"/>
              <a:t> </a:t>
            </a:r>
            <a:r>
              <a:rPr lang="en-US" sz="2000" b="1" dirty="0" smtClean="0"/>
              <a:t>2010</a:t>
            </a:r>
            <a:r>
              <a:rPr lang="en-US" sz="2000" b="1" dirty="0" smtClean="0"/>
              <a:t>).</a:t>
            </a:r>
            <a:endParaRPr lang="en-US" sz="2000"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b="1" dirty="0" smtClean="0"/>
              <a:t>Why The Smartboard?</a:t>
            </a:r>
            <a:endParaRPr lang="en-US" sz="5400" b="1" dirty="0"/>
          </a:p>
        </p:txBody>
      </p:sp>
      <p:pic>
        <p:nvPicPr>
          <p:cNvPr id="4" name="il_fi" descr="http://pedagogy21.pbworks.com/f/1257524726/smartboard.jpg"/>
          <p:cNvPicPr>
            <a:picLocks noGrp="1"/>
          </p:cNvPicPr>
          <p:nvPr>
            <p:ph idx="1"/>
          </p:nvPr>
        </p:nvPicPr>
        <p:blipFill>
          <a:blip r:embed="rId2" cstate="print"/>
          <a:srcRect/>
          <a:stretch>
            <a:fillRect/>
          </a:stretch>
        </p:blipFill>
        <p:spPr bwMode="auto">
          <a:xfrm>
            <a:off x="1676400" y="1600200"/>
            <a:ext cx="5943600" cy="4038600"/>
          </a:xfrm>
          <a:prstGeom prst="rect">
            <a:avLst/>
          </a:prstGeom>
          <a:noFill/>
          <a:ln w="9525">
            <a:noFill/>
            <a:miter lim="800000"/>
            <a:headEnd/>
            <a:tailEnd/>
          </a:ln>
        </p:spPr>
      </p:pic>
      <p:sp>
        <p:nvSpPr>
          <p:cNvPr id="5" name="Rectangle 4"/>
          <p:cNvSpPr/>
          <p:nvPr/>
        </p:nvSpPr>
        <p:spPr>
          <a:xfrm>
            <a:off x="1676400" y="5791200"/>
            <a:ext cx="6172200" cy="369332"/>
          </a:xfrm>
          <a:prstGeom prst="rect">
            <a:avLst/>
          </a:prstGeom>
        </p:spPr>
        <p:txBody>
          <a:bodyPr wrap="square">
            <a:spAutoFit/>
          </a:bodyPr>
          <a:lstStyle/>
          <a:p>
            <a:r>
              <a:rPr lang="en-US" b="1" u="sng" dirty="0" smtClean="0">
                <a:hlinkClick r:id="rId3"/>
              </a:rPr>
              <a:t>http://www.youtube.com/watch?v=lCfmJCSAG70</a:t>
            </a:r>
            <a:endParaRPr lang="en-US"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t>          </a:t>
            </a:r>
            <a:r>
              <a:rPr lang="en-US" sz="5400" b="1" dirty="0" smtClean="0"/>
              <a:t>Smartboard?</a:t>
            </a:r>
            <a:endParaRPr lang="en-US" sz="5400" b="1" dirty="0"/>
          </a:p>
        </p:txBody>
      </p:sp>
      <p:sp>
        <p:nvSpPr>
          <p:cNvPr id="3" name="Content Placeholder 2"/>
          <p:cNvSpPr>
            <a:spLocks noGrp="1"/>
          </p:cNvSpPr>
          <p:nvPr>
            <p:ph idx="1"/>
          </p:nvPr>
        </p:nvSpPr>
        <p:spPr>
          <a:xfrm>
            <a:off x="457200" y="1219200"/>
            <a:ext cx="8229600" cy="4876800"/>
          </a:xfrm>
        </p:spPr>
        <p:txBody>
          <a:bodyPr/>
          <a:lstStyle/>
          <a:p>
            <a:pPr>
              <a:buNone/>
            </a:pPr>
            <a:r>
              <a:rPr lang="en-US" b="1" dirty="0" smtClean="0"/>
              <a:t>The smartboard is interactive, motivates students to learn, captures attention, allows for concentration, and provides for visual and tactile </a:t>
            </a:r>
            <a:r>
              <a:rPr lang="en-US" b="1" dirty="0" smtClean="0"/>
              <a:t>learners</a:t>
            </a:r>
            <a:r>
              <a:rPr lang="en-US" b="1" dirty="0" smtClean="0"/>
              <a:t> </a:t>
            </a:r>
            <a:r>
              <a:rPr lang="en-US" b="1" dirty="0" smtClean="0"/>
              <a:t>(Wood </a:t>
            </a:r>
            <a:r>
              <a:rPr lang="en-US" b="1" dirty="0" smtClean="0"/>
              <a:t>&amp; </a:t>
            </a:r>
            <a:r>
              <a:rPr lang="en-US" b="1" dirty="0" err="1" smtClean="0"/>
              <a:t>Ashfield</a:t>
            </a:r>
            <a:r>
              <a:rPr lang="en-US" b="1" dirty="0" smtClean="0"/>
              <a:t>, </a:t>
            </a:r>
            <a:r>
              <a:rPr lang="en-US" b="1" dirty="0" smtClean="0"/>
              <a:t>2008; </a:t>
            </a:r>
            <a:r>
              <a:rPr lang="en-US" b="1" dirty="0" smtClean="0"/>
              <a:t>Coyle</a:t>
            </a:r>
            <a:r>
              <a:rPr lang="en-US" b="1" dirty="0" smtClean="0"/>
              <a:t>, </a:t>
            </a:r>
            <a:r>
              <a:rPr lang="en-US" b="1" dirty="0" err="1" smtClean="0"/>
              <a:t>Yanez</a:t>
            </a:r>
            <a:r>
              <a:rPr lang="en-US" b="1" dirty="0" smtClean="0"/>
              <a:t> &amp; </a:t>
            </a:r>
            <a:r>
              <a:rPr lang="en-US" b="1" dirty="0" err="1" smtClean="0"/>
              <a:t>Verdu</a:t>
            </a:r>
            <a:r>
              <a:rPr lang="en-US" b="1" dirty="0" smtClean="0"/>
              <a:t>, 2010</a:t>
            </a:r>
            <a:r>
              <a:rPr lang="en-US" b="1" dirty="0" smtClean="0"/>
              <a:t>).</a:t>
            </a:r>
            <a:endParaRPr lang="en-US" b="1" dirty="0" smtClean="0"/>
          </a:p>
          <a:p>
            <a:pPr>
              <a:buNone/>
            </a:pPr>
            <a:endParaRPr lang="en-US" b="1" dirty="0" smtClean="0"/>
          </a:p>
          <a:p>
            <a:pPr>
              <a:buNone/>
            </a:pPr>
            <a:endParaRPr lang="en-US" b="1" dirty="0"/>
          </a:p>
        </p:txBody>
      </p:sp>
      <p:pic>
        <p:nvPicPr>
          <p:cNvPr id="4" name="il_fi" descr="http://t3.gstatic.com/images?q=tbn:ANd9GcRzONXWZI73jWfEHifynjyliqPTieA0clmW0Cgf6jAEpCOVlYyKr-2rqR7Cpg"/>
          <p:cNvPicPr/>
          <p:nvPr/>
        </p:nvPicPr>
        <p:blipFill>
          <a:blip r:embed="rId2" cstate="print"/>
          <a:srcRect/>
          <a:stretch>
            <a:fillRect/>
          </a:stretch>
        </p:blipFill>
        <p:spPr bwMode="auto">
          <a:xfrm>
            <a:off x="2667000" y="3581400"/>
            <a:ext cx="3810000"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t>Cons of Technology…</a:t>
            </a:r>
            <a:endParaRPr lang="en-US" sz="5400" b="1" dirty="0"/>
          </a:p>
        </p:txBody>
      </p:sp>
      <p:sp>
        <p:nvSpPr>
          <p:cNvPr id="3" name="Content Placeholder 2"/>
          <p:cNvSpPr>
            <a:spLocks noGrp="1"/>
          </p:cNvSpPr>
          <p:nvPr>
            <p:ph idx="1"/>
          </p:nvPr>
        </p:nvSpPr>
        <p:spPr>
          <a:xfrm>
            <a:off x="228600" y="1371600"/>
            <a:ext cx="8915400" cy="4930808"/>
          </a:xfrm>
        </p:spPr>
        <p:txBody>
          <a:bodyPr>
            <a:normAutofit/>
          </a:bodyPr>
          <a:lstStyle/>
          <a:p>
            <a:pPr>
              <a:buNone/>
            </a:pPr>
            <a:endParaRPr lang="en-US" sz="2400" b="1" dirty="0" smtClean="0"/>
          </a:p>
          <a:p>
            <a:pPr>
              <a:buNone/>
            </a:pPr>
            <a:r>
              <a:rPr lang="en-US" sz="2400" b="1" dirty="0" smtClean="0"/>
              <a:t>Technology</a:t>
            </a:r>
            <a:r>
              <a:rPr lang="en-US" sz="2400" b="1" dirty="0" smtClean="0"/>
              <a:t>, such as the smartboard, is very </a:t>
            </a:r>
            <a:r>
              <a:rPr lang="en-US" sz="2400" b="1" dirty="0" smtClean="0"/>
              <a:t>expensive, </a:t>
            </a:r>
            <a:r>
              <a:rPr lang="en-US" sz="2400" b="1" dirty="0" smtClean="0"/>
              <a:t>and not all schools can afford such advanced learning </a:t>
            </a:r>
            <a:r>
              <a:rPr lang="en-US" sz="2400" b="1" dirty="0" smtClean="0"/>
              <a:t>tools</a:t>
            </a:r>
            <a:r>
              <a:rPr lang="en-US" sz="2400" b="1" dirty="0" smtClean="0"/>
              <a:t> </a:t>
            </a:r>
            <a:r>
              <a:rPr lang="en-US" sz="2400" b="1" dirty="0" smtClean="0"/>
              <a:t>(Phillips, 2008</a:t>
            </a:r>
            <a:r>
              <a:rPr lang="en-US" sz="2400" b="1" dirty="0" smtClean="0"/>
              <a:t>; </a:t>
            </a:r>
            <a:r>
              <a:rPr lang="en-US" sz="2400" b="1" dirty="0" smtClean="0"/>
              <a:t>Lee, 2006).</a:t>
            </a:r>
            <a:endParaRPr lang="en-US" sz="2400" b="1" dirty="0" smtClean="0"/>
          </a:p>
          <a:p>
            <a:pPr>
              <a:buNone/>
            </a:pPr>
            <a:endParaRPr lang="en-US" sz="2400" b="1" dirty="0" smtClean="0"/>
          </a:p>
          <a:p>
            <a:pPr>
              <a:buNone/>
            </a:pPr>
            <a:endParaRPr lang="en-US" sz="2400" b="1" dirty="0" smtClean="0"/>
          </a:p>
          <a:p>
            <a:pPr>
              <a:buNone/>
            </a:pPr>
            <a:r>
              <a:rPr lang="en-US" sz="2400" b="1" dirty="0" smtClean="0"/>
              <a:t>Teacher Training: Teachers lack knowledge, experience, and training in using the smartboard creatively and effectively. Teachers are intimidated and fear the use of such advanced </a:t>
            </a:r>
            <a:r>
              <a:rPr lang="en-US" sz="2400" b="1" dirty="0" smtClean="0"/>
              <a:t>technologies</a:t>
            </a:r>
            <a:r>
              <a:rPr lang="en-US" sz="2400" b="1" dirty="0" smtClean="0"/>
              <a:t> </a:t>
            </a:r>
            <a:r>
              <a:rPr lang="en-US" sz="2400" b="1" dirty="0" smtClean="0"/>
              <a:t>(</a:t>
            </a:r>
            <a:r>
              <a:rPr lang="en-US" sz="2400" b="1" dirty="0" smtClean="0"/>
              <a:t>Coyle</a:t>
            </a:r>
            <a:r>
              <a:rPr lang="en-US" sz="2400" b="1" dirty="0" smtClean="0"/>
              <a:t>, </a:t>
            </a:r>
            <a:r>
              <a:rPr lang="en-US" sz="2400" b="1" dirty="0" err="1" smtClean="0"/>
              <a:t>Yanez</a:t>
            </a:r>
            <a:r>
              <a:rPr lang="en-US" sz="2400" b="1" dirty="0" smtClean="0"/>
              <a:t> &amp; </a:t>
            </a:r>
            <a:r>
              <a:rPr lang="en-US" sz="2400" b="1" dirty="0" err="1" smtClean="0"/>
              <a:t>Verdu</a:t>
            </a:r>
            <a:r>
              <a:rPr lang="en-US" sz="2400" b="1" dirty="0" smtClean="0"/>
              <a:t>, </a:t>
            </a:r>
            <a:r>
              <a:rPr lang="en-US" sz="2400" b="1" dirty="0" smtClean="0"/>
              <a:t>2010 </a:t>
            </a:r>
            <a:r>
              <a:rPr lang="en-US" sz="2400" b="1" dirty="0" smtClean="0"/>
              <a:t>; Phillips, </a:t>
            </a:r>
            <a:r>
              <a:rPr lang="en-US" sz="2400" b="1" dirty="0" smtClean="0"/>
              <a:t>2008; </a:t>
            </a:r>
            <a:r>
              <a:rPr lang="en-US" sz="2400" b="1" dirty="0" smtClean="0"/>
              <a:t>Smith </a:t>
            </a:r>
            <a:r>
              <a:rPr lang="en-US" sz="2400" b="1" dirty="0" smtClean="0"/>
              <a:t>&amp; </a:t>
            </a:r>
            <a:r>
              <a:rPr lang="en-US" sz="2400" b="1" dirty="0" smtClean="0"/>
              <a:t>Owens, </a:t>
            </a:r>
            <a:r>
              <a:rPr lang="en-US" sz="2400" b="1" dirty="0" smtClean="0"/>
              <a:t>2010</a:t>
            </a:r>
            <a:r>
              <a:rPr lang="en-US" sz="2400" b="1" dirty="0" smtClean="0"/>
              <a:t>).</a:t>
            </a:r>
            <a:endParaRPr lang="en-US" sz="2400" b="1"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t>Cons of Technology</a:t>
            </a:r>
            <a:endParaRPr lang="en-US" sz="5400" b="1" dirty="0"/>
          </a:p>
        </p:txBody>
      </p:sp>
      <p:sp>
        <p:nvSpPr>
          <p:cNvPr id="3" name="Content Placeholder 2"/>
          <p:cNvSpPr>
            <a:spLocks noGrp="1"/>
          </p:cNvSpPr>
          <p:nvPr>
            <p:ph idx="1"/>
          </p:nvPr>
        </p:nvSpPr>
        <p:spPr>
          <a:xfrm>
            <a:off x="457200" y="1447800"/>
            <a:ext cx="8229600" cy="4572000"/>
          </a:xfrm>
        </p:spPr>
        <p:txBody>
          <a:bodyPr>
            <a:normAutofit lnSpcReduction="10000"/>
          </a:bodyPr>
          <a:lstStyle/>
          <a:p>
            <a:pPr>
              <a:buNone/>
            </a:pPr>
            <a:r>
              <a:rPr lang="en-US" sz="2400" b="1" dirty="0" smtClean="0"/>
              <a:t>Digital Divide: Students from low socio-economic households fear the computer and other technologies- as they do not have equal access to technology as average income-household </a:t>
            </a:r>
            <a:r>
              <a:rPr lang="en-US" sz="2400" b="1" dirty="0" smtClean="0"/>
              <a:t>students</a:t>
            </a:r>
            <a:r>
              <a:rPr lang="en-US" sz="2400" b="1" dirty="0" smtClean="0"/>
              <a:t> </a:t>
            </a:r>
            <a:r>
              <a:rPr lang="en-US" sz="2400" b="1" dirty="0" smtClean="0"/>
              <a:t>(Amiri, 2009</a:t>
            </a:r>
            <a:r>
              <a:rPr lang="en-US" sz="2400" b="1" dirty="0" smtClean="0"/>
              <a:t>; </a:t>
            </a:r>
            <a:r>
              <a:rPr lang="en-US" sz="2400" b="1" dirty="0" err="1" smtClean="0"/>
              <a:t>Lebens</a:t>
            </a:r>
            <a:r>
              <a:rPr lang="en-US" sz="2400" b="1" dirty="0" smtClean="0"/>
              <a:t>, Mayer, &amp; Graff,  2009</a:t>
            </a:r>
            <a:r>
              <a:rPr lang="en-US" sz="2400" b="1" dirty="0" smtClean="0"/>
              <a:t>;</a:t>
            </a:r>
            <a:r>
              <a:rPr lang="en-US" sz="2400" b="1" dirty="0" smtClean="0"/>
              <a:t> Lee, 2006).</a:t>
            </a:r>
            <a:endParaRPr lang="en-US" sz="2400" b="1" dirty="0" smtClean="0"/>
          </a:p>
          <a:p>
            <a:pPr>
              <a:buNone/>
            </a:pPr>
            <a:endParaRPr lang="en-US" sz="2400" b="1" dirty="0" smtClean="0"/>
          </a:p>
          <a:p>
            <a:pPr>
              <a:buNone/>
            </a:pPr>
            <a:r>
              <a:rPr lang="en-US" sz="2400" b="1" dirty="0" smtClean="0"/>
              <a:t>Digital literacy cannot be accomplished by simply giving access to technology in the classroom.  To narrow the digital divide, students need motivation, skills, and possession of </a:t>
            </a:r>
            <a:r>
              <a:rPr lang="en-US" sz="2400" b="1" dirty="0" smtClean="0"/>
              <a:t>computers</a:t>
            </a:r>
            <a:r>
              <a:rPr lang="en-US" sz="2400" b="1" dirty="0" smtClean="0"/>
              <a:t> </a:t>
            </a:r>
            <a:r>
              <a:rPr lang="en-US" sz="2400" b="1" dirty="0" smtClean="0"/>
              <a:t>(Amiri, 2009</a:t>
            </a:r>
            <a:r>
              <a:rPr lang="en-US" sz="2400" b="1" dirty="0" smtClean="0"/>
              <a:t>; Lebens, </a:t>
            </a:r>
            <a:r>
              <a:rPr lang="en-US" sz="2400" b="1" dirty="0" smtClean="0"/>
              <a:t>Mayer, &amp; Graff, 2009; Lee, </a:t>
            </a:r>
            <a:r>
              <a:rPr lang="en-US" sz="2400" b="1" dirty="0" smtClean="0"/>
              <a:t>2006</a:t>
            </a:r>
            <a:r>
              <a:rPr lang="en-US" sz="2400" b="1" dirty="0" smtClean="0"/>
              <a:t>).</a:t>
            </a:r>
            <a:endParaRPr lang="en-US" sz="2400" b="1"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485</TotalTime>
  <Words>1212</Words>
  <Application>Microsoft Office PowerPoint</Application>
  <PresentationFormat>On-screen Show (4:3)</PresentationFormat>
  <Paragraphs>106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Verve</vt:lpstr>
      <vt:lpstr> The Integration of Smartboards in the ESL English Language  Instruction</vt:lpstr>
      <vt:lpstr>Table of Contents</vt:lpstr>
      <vt:lpstr>Statement of the Problem</vt:lpstr>
      <vt:lpstr>    ESL Student Issues:</vt:lpstr>
      <vt:lpstr>The Pros of Technology Infused Instruction</vt:lpstr>
      <vt:lpstr>Why The Smartboard?</vt:lpstr>
      <vt:lpstr>          Smartboard?</vt:lpstr>
      <vt:lpstr>Cons of Technology…</vt:lpstr>
      <vt:lpstr>Cons of Technology</vt:lpstr>
      <vt:lpstr>Social Constructivism Theorist : Lev Vygotsky  </vt:lpstr>
      <vt:lpstr>Statement of the Hypothesis</vt:lpstr>
      <vt:lpstr>        References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Statement of the Problem</dc:title>
  <dc:creator>Debbie</dc:creator>
  <cp:lastModifiedBy>Debbie</cp:lastModifiedBy>
  <cp:revision>42</cp:revision>
  <dcterms:created xsi:type="dcterms:W3CDTF">2011-10-15T21:38:59Z</dcterms:created>
  <dcterms:modified xsi:type="dcterms:W3CDTF">2011-10-18T02:29:16Z</dcterms:modified>
</cp:coreProperties>
</file>